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4" r:id="rId6"/>
    <p:sldId id="259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4" autoAdjust="0"/>
  </p:normalViewPr>
  <p:slideViewPr>
    <p:cSldViewPr>
      <p:cViewPr varScale="1">
        <p:scale>
          <a:sx n="74" d="100"/>
          <a:sy n="74" d="100"/>
        </p:scale>
        <p:origin x="-10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1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88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632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45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1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894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64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659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26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532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865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8DE4B-A356-44F3-ABF8-FDE0333E99AF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DE364-0B06-4C62-AA32-9BFE4B99A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63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證明：到期日的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Nash Equilibrium Point</a:t>
            </a:r>
            <a:br>
              <a:rPr lang="en-US" altLang="zh-TW" dirty="0" smtClean="0"/>
            </a:br>
            <a:r>
              <a:rPr lang="en-US" altLang="zh-TW" dirty="0" smtClean="0"/>
              <a:t> </a:t>
            </a:r>
            <a:r>
              <a:rPr lang="zh-TW" altLang="en-US" dirty="0" smtClean="0"/>
              <a:t>存在且是唯一點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03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已知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5328592"/>
              </a:xfrm>
            </p:spPr>
            <p:txBody>
              <a:bodyPr/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+2(</m:t>
                        </m:r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=−[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+2(</m:t>
                        </m:r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22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𝛽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(1+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>
                          <a:solidFill>
                            <a:schemeClr val="tx1"/>
                          </a:solidFill>
                          <a:latin typeface="Cambria Math"/>
                        </a:rPr>
                        <m:t>      +</m:t>
                      </m:r>
                      <m:d>
                        <m:dPr>
                          <m:ctrlP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𝑁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2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𝛽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r>
                            <a:rPr lang="zh-TW" altLang="en-US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2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𝛽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r>
                            <a:rPr lang="en-US" altLang="zh-TW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zh-TW" altLang="en-US" sz="2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𝛽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zh-TW" altLang="en-US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</m:d>
                      <m:sSup>
                        <m:sSupPr>
                          <m:ctrlP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zh-TW" altLang="en-US" sz="2200" i="1">
                          <a:solidFill>
                            <a:schemeClr val="tx1"/>
                          </a:solidFill>
                          <a:latin typeface="Cambria Math"/>
                        </a:rPr>
                        <m:t>𝛾</m:t>
                      </m:r>
                      <m:r>
                        <a:rPr lang="en-US" altLang="zh-TW" sz="2200" i="1">
                          <a:solidFill>
                            <a:schemeClr val="tx1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en-US" altLang="zh-TW" sz="220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r>
                  <a:rPr lang="en-US" altLang="zh-TW" sz="2200" i="1" dirty="0">
                    <a:solidFill>
                      <a:schemeClr val="tx1"/>
                    </a:solidFill>
                    <a:latin typeface="Cambria Math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𝛾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zh-TW" altLang="en-US" sz="2200" i="1" smtClean="0">
                        <a:solidFill>
                          <a:schemeClr val="tx1"/>
                        </a:solidFill>
                        <a:latin typeface="Cambria Math"/>
                      </a:rPr>
                      <m:t>𝛽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200" dirty="0">
                    <a:solidFill>
                      <a:schemeClr val="tx1"/>
                    </a:solidFill>
                  </a:rPr>
                  <a:t>]</a:t>
                </a:r>
              </a:p>
              <a:p>
                <a:pPr marL="0" lvl="0" indent="0">
                  <a:buNone/>
                </a:pPr>
                <a:endParaRPr lang="en-US" altLang="zh-TW" sz="220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+2(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=−[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+2(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𝛼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(1+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>
                          <a:solidFill>
                            <a:schemeClr val="tx1"/>
                          </a:solidFill>
                          <a:latin typeface="Cambria Math"/>
                        </a:rPr>
                        <m:t>      +</m:t>
                      </m:r>
                      <m:d>
                        <m:dPr>
                          <m:ctrlP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𝑁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r>
                            <a:rPr lang="zh-TW" altLang="en-US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𝑁</m:t>
                          </m:r>
                          <m:d>
                            <m:d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r>
                            <a:rPr lang="en-US" altLang="zh-TW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zh-TW" altLang="en-US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zh-TW" altLang="en-US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</m:d>
                      <m:sSup>
                        <m:sSupPr>
                          <m:ctrlP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zh-TW" altLang="en-US" sz="2200" i="1">
                          <a:solidFill>
                            <a:schemeClr val="tx1"/>
                          </a:solidFill>
                          <a:latin typeface="Cambria Math"/>
                        </a:rPr>
                        <m:t>𝛾</m:t>
                      </m:r>
                      <m:r>
                        <a:rPr lang="en-US" altLang="zh-TW" sz="2200" i="1">
                          <a:solidFill>
                            <a:schemeClr val="tx1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en-US" altLang="zh-TW" sz="220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r>
                  <a:rPr lang="en-US" altLang="zh-TW" sz="2200" i="1" dirty="0">
                    <a:solidFill>
                      <a:schemeClr val="tx1"/>
                    </a:solidFill>
                    <a:latin typeface="Cambria Math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𝛾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200" dirty="0">
                    <a:solidFill>
                      <a:schemeClr val="tx1"/>
                    </a:solidFill>
                  </a:rPr>
                  <a:t>]</a:t>
                </a:r>
                <a:endParaRPr lang="en-US" altLang="zh-TW" sz="2200" dirty="0" smtClean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endParaRPr lang="zh-TW" altLang="en-US" sz="2200" dirty="0">
                  <a:solidFill>
                    <a:prstClr val="black"/>
                  </a:solidFill>
                </a:endParaRPr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5328592"/>
              </a:xfrm>
              <a:blipFill rotWithShape="1">
                <a:blip r:embed="rId2"/>
                <a:stretch>
                  <a:fillRect l="-733" t="-5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192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已知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到期日的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dirty="0" err="1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  function</a:t>
                </a:r>
              </a:p>
              <a:p>
                <a:pPr marL="0" indent="0" algn="ctr">
                  <a:buNone/>
                </a:pPr>
                <a:r>
                  <a:rPr lang="zh-TW" altLang="en-US" sz="2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/>
                        <a:ea typeface="Cambria Math"/>
                      </a:rPr>
                      <m:t>α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sz="2000" b="0" i="1" smtClean="0"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sz="2000" b="0" i="1" smtClean="0">
                                        <a:latin typeface="Cambria Math"/>
                                      </a:rPr>
                                      <m:t>𝛼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000" b="0" i="1" smtClean="0"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sz="2000" b="0" i="1" smtClean="0"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sz="2000" b="0" i="1" smtClean="0"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sz="2000" b="0" i="1" smtClean="0"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</m:den>
                    </m:f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r>
                      <a:rPr lang="en-US" altLang="zh-TW" sz="2000" b="0" i="1" smtClean="0">
                        <a:latin typeface="Cambria Math"/>
                      </a:rPr>
                      <m:t>𝑓</m:t>
                    </m:r>
                    <m:r>
                      <a:rPr lang="en-US" altLang="zh-TW" sz="20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,</m:t>
                    </m:r>
                    <m:r>
                      <a:rPr lang="zh-TW" altLang="en-US" sz="2000" b="0" i="1" smtClean="0">
                        <a:latin typeface="Cambria Math"/>
                      </a:rPr>
                      <m:t>𝛽</m:t>
                    </m:r>
                    <m:r>
                      <a:rPr lang="en-US" altLang="zh-TW" sz="2000" b="0" i="1" smtClean="0">
                        <a:latin typeface="Cambria Math"/>
                      </a:rPr>
                      <m:t>,</m:t>
                    </m:r>
                    <m:r>
                      <a:rPr lang="en-US" altLang="zh-TW" sz="2000" b="0" i="1" smtClean="0">
                        <a:latin typeface="Cambria Math"/>
                      </a:rPr>
                      <m:t>𝑎</m:t>
                    </m:r>
                    <m:r>
                      <a:rPr lang="en-US" altLang="zh-TW" sz="2000" b="0" i="1" smtClean="0">
                        <a:latin typeface="Cambria Math"/>
                      </a:rPr>
                      <m:t>,</m:t>
                    </m:r>
                    <m:r>
                      <a:rPr lang="en-US" altLang="zh-TW" sz="2000" b="0" i="1" smtClean="0">
                        <a:latin typeface="Cambria Math"/>
                      </a:rPr>
                      <m:t>𝑏</m:t>
                    </m:r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 smtClean="0"/>
              </a:p>
              <a:p>
                <a:pPr marL="0" indent="0" algn="ctr">
                  <a:buNone/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/>
                        <a:ea typeface="Cambria Math"/>
                      </a:rPr>
                      <m:t>β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sz="2000" i="1" smtClean="0"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sz="2000" i="1" smtClean="0">
                                        <a:latin typeface="Cambria Math"/>
                                      </a:rPr>
                                      <m:t>𝛽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000" i="1"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sz="2000" i="1" smtClean="0"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sz="2000" i="1" smtClean="0"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sz="2000" i="1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sz="2000" i="1" smtClean="0"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</m:den>
                    </m:f>
                    <m:r>
                      <a:rPr lang="en-US" altLang="zh-TW" sz="2000" i="1">
                        <a:latin typeface="Cambria Math"/>
                      </a:rPr>
                      <m:t>=</m:t>
                    </m:r>
                    <m:r>
                      <a:rPr lang="en-US" altLang="zh-TW" sz="20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altLang="zh-TW" sz="2000" b="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zh-TW" altLang="en-US" sz="2000" i="1">
                            <a:latin typeface="Cambria Math"/>
                          </a:rPr>
                          <m:t>𝛼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𝑎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000" dirty="0" smtClean="0"/>
              </a:p>
              <a:p>
                <a:r>
                  <a:rPr lang="zh-TW" altLang="en-US" dirty="0" smtClean="0"/>
                  <a:t>兩條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dirty="0" err="1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  function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是對稱的，其交點必落在 </a:t>
                </a:r>
                <a:r>
                  <a:rPr lang="el-GR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α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=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el-GR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β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點上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4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zh-TW" alt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𝜏</m:t>
                    </m:r>
                    <m:r>
                      <a:rPr lang="zh-TW" alt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、</m:t>
                    </m:r>
                    <m:r>
                      <a:rPr lang="en-US" altLang="zh-TW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altLang="zh-TW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( 0 , 1 )</m:t>
                    </m:r>
                  </m:oMath>
                </a14:m>
                <a:endParaRPr lang="en-US" altLang="zh-TW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</a:rPr>
                      <m:t>−4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≥0</m:t>
                    </m:r>
                    <m:r>
                      <a:rPr lang="zh-TW" alt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、</m:t>
                    </m:r>
                    <m:sSup>
                      <m:sSupPr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</a:rPr>
                      <m:t>−4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≥0</m:t>
                    </m:r>
                  </m:oMath>
                </a14:m>
                <a:endParaRPr lang="en-US" altLang="zh-TW" dirty="0" smtClean="0"/>
              </a:p>
              <a:p>
                <a:r>
                  <a:rPr lang="zh-TW" altLang="en-US" dirty="0" smtClean="0"/>
                  <a:t>兩條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dirty="0" err="1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  function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交於一點</a:t>
                </a:r>
                <a:r>
                  <a:rPr lang="zh-TW" altLang="en-US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，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令其為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𝛼</m:t>
                        </m:r>
                      </m:e>
                      <m:sup>
                        <m:r>
                          <a:rPr lang="zh-TW" altLang="en-US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𝛽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00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zh-TW" altLang="en-US" dirty="0" smtClean="0"/>
                  <a:t>若把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必須落在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([0,A-a],[0,B-b])</a:t>
                </a:r>
                <a:r>
                  <a:rPr lang="zh-TW" altLang="en-US" dirty="0" smtClean="0"/>
                  <a:t>則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𝛼</m:t>
                        </m:r>
                      </m:e>
                      <m:sup>
                        <m:r>
                          <a:rPr lang="zh-TW" altLang="en-US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𝛽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可能落在的區域只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會有以下可能：</a:t>
                </a:r>
                <a:endParaRPr lang="en-US" altLang="zh-TW" dirty="0" smtClean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altLang="zh-TW" i="0" dirty="0">
                        <a:latin typeface="Cambria Math"/>
                      </a:rPr>
                      <m:t>0</m:t>
                    </m:r>
                    <m:r>
                      <a:rPr lang="en-US" altLang="zh-TW" i="0" dirty="0" smtClean="0">
                        <a:latin typeface="Cambria Math"/>
                        <a:ea typeface="Cambria Math"/>
                      </a:rPr>
                      <m:t>≤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zh-TW" altLang="en-US" b="0" i="0" dirty="0" smtClean="0">
                        <a:latin typeface="Cambria Math"/>
                        <a:ea typeface="Cambria Math"/>
                      </a:rPr>
                      <m:t>、</m:t>
                    </m:r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0≤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</m:oMath>
                </a14:m>
                <a:r>
                  <a:rPr lang="zh-TW" altLang="en-US" dirty="0" smtClean="0">
                    <a:ea typeface="Cambria Math"/>
                    <a:cs typeface="Times New Roman" pitchFamily="18" charset="0"/>
                  </a:rPr>
                  <a:t> </a:t>
                </a:r>
                <a:endParaRPr lang="en-US" altLang="zh-TW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b="0" dirty="0">
                    <a:ea typeface="Cambria Math"/>
                    <a:cs typeface="Times New Roman" pitchFamily="18" charset="0"/>
                  </a:rPr>
                  <a:t> </a:t>
                </a: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  則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即為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dirty="0" smtClean="0"/>
                  <a:t>)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&lt;0</m:t>
                    </m:r>
                    <m:r>
                      <a:rPr lang="zh-TW" altLang="en-US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、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&lt;0</m:t>
                    </m:r>
                  </m:oMath>
                </a14:m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   則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(0,0</m:t>
                    </m:r>
                  </m:oMath>
                </a14:m>
                <a:r>
                  <a:rPr lang="en-US" altLang="zh-TW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(</a:t>
                </a: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表示</a:t>
                </a:r>
                <a:r>
                  <a:rPr lang="en-US" altLang="zh-TW" b="0" dirty="0" smtClean="0">
                    <a:ea typeface="Cambria Math"/>
                    <a:cs typeface="Times New Roman" pitchFamily="18" charset="0"/>
                  </a:rPr>
                  <a:t>two CB holder</a:t>
                </a: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不轉換手中的</a:t>
                </a:r>
                <a:r>
                  <a:rPr lang="en-US" altLang="zh-TW" b="0" dirty="0" smtClean="0">
                    <a:ea typeface="Cambria Math"/>
                    <a:cs typeface="Times New Roman" pitchFamily="18" charset="0"/>
                  </a:rPr>
                  <a:t>CB</a:t>
                </a:r>
                <a:r>
                  <a:rPr lang="en-US" altLang="zh-TW" dirty="0" smtClean="0"/>
                  <a:t>)</a:t>
                </a:r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514350" indent="-514350"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 dirty="0">
                        <a:latin typeface="Cambria Math"/>
                        <a:ea typeface="Cambria Math"/>
                      </a:rPr>
                      <m:t>&gt;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zh-TW" altLang="en-US" b="0" i="0" dirty="0" smtClean="0">
                        <a:latin typeface="Cambria Math"/>
                        <a:ea typeface="Cambria Math"/>
                      </a:rPr>
                      <m:t>、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</m:oMath>
                </a14:m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    則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b</m:t>
                    </m:r>
                  </m:oMath>
                </a14:m>
                <a:r>
                  <a:rPr lang="en-US" altLang="zh-TW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(</a:t>
                </a: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表示</a:t>
                </a:r>
                <a:r>
                  <a:rPr lang="en-US" altLang="zh-TW" b="0" dirty="0" smtClean="0">
                    <a:ea typeface="Cambria Math"/>
                    <a:cs typeface="Times New Roman" pitchFamily="18" charset="0"/>
                  </a:rPr>
                  <a:t>two CB holder</a:t>
                </a:r>
                <a:r>
                  <a:rPr lang="zh-TW" altLang="en-US" dirty="0">
                    <a:ea typeface="Cambria Math"/>
                    <a:cs typeface="Times New Roman" pitchFamily="18" charset="0"/>
                  </a:rPr>
                  <a:t>完全</a:t>
                </a: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轉換手中的</a:t>
                </a:r>
                <a:r>
                  <a:rPr lang="en-US" altLang="zh-TW" b="0" dirty="0" smtClean="0">
                    <a:ea typeface="Cambria Math"/>
                    <a:cs typeface="Times New Roman" pitchFamily="18" charset="0"/>
                  </a:rPr>
                  <a:t>CB</a:t>
                </a:r>
                <a:r>
                  <a:rPr lang="en-US" altLang="zh-TW" dirty="0" smtClean="0"/>
                  <a:t>)</a:t>
                </a:r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26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514350" indent="-514350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en-US" altLang="zh-TW" i="0" dirty="0" smtClean="0">
                        <a:latin typeface="Cambria Math"/>
                      </a:rPr>
                      <m:t>0</m:t>
                    </m:r>
                    <m:r>
                      <a:rPr lang="en-US" altLang="zh-TW" i="0" dirty="0" smtClean="0">
                        <a:latin typeface="Cambria Math"/>
                        <a:ea typeface="Cambria Math"/>
                      </a:rPr>
                      <m:t>≤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</m:oMath>
                </a14:m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</m:oMath>
                </a14:m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    則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(</a:t>
                </a:r>
                <a:r>
                  <a:rPr lang="zh-TW" altLang="en-US" dirty="0" smtClean="0">
                    <a:cs typeface="Times New Roman" pitchFamily="18" charset="0"/>
                  </a:rPr>
                  <a:t>因為 </a:t>
                </a:r>
                <a:r>
                  <a:rPr lang="en-US" altLang="zh-TW" dirty="0" smtClean="0">
                    <a:cs typeface="Times New Roman" pitchFamily="18" charset="0"/>
                  </a:rPr>
                  <a:t>holder2</a:t>
                </a:r>
                <a:r>
                  <a:rPr lang="zh-TW" altLang="en-US" dirty="0">
                    <a:cs typeface="Times New Roman" pitchFamily="18" charset="0"/>
                  </a:rPr>
                  <a:t>手</a:t>
                </a:r>
                <a:r>
                  <a:rPr lang="zh-TW" altLang="en-US" dirty="0" smtClean="0">
                    <a:cs typeface="Times New Roman" pitchFamily="18" charset="0"/>
                  </a:rPr>
                  <a:t>中只持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zh-TW" altLang="en-US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，</m:t>
                    </m:r>
                    <m:r>
                      <a:rPr lang="zh-TW" altLang="en-US" i="0">
                        <a:latin typeface="Cambria Math"/>
                        <a:ea typeface="Cambria Math"/>
                        <a:cs typeface="Times New Roman" pitchFamily="18" charset="0"/>
                      </a:rPr>
                      <m:t>所以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 smtClean="0"/>
                      <m:t>)</m:t>
                    </m:r>
                  </m:oMath>
                </a14:m>
                <a:r>
                  <a:rPr lang="zh-TW" altLang="en-US" dirty="0" smtClean="0"/>
                  <a:t>並不可以當作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Nash Equilibrium Point</a:t>
                </a:r>
                <a:r>
                  <a:rPr lang="zh-TW" altLang="en-US" dirty="0" smtClean="0"/>
                  <a:t> ，所以 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/>
                  <a:t>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    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ea typeface="標楷體" pitchFamily="65" charset="-12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zh-TW" altLang="en-US" i="0" smtClean="0">
                                <a:latin typeface="Cambria Math"/>
                                <a:ea typeface="標楷體" pitchFamily="65" charset="-120"/>
                                <a:cs typeface="Times New Roman" pitchFamily="18" charset="0"/>
                              </a:rPr>
                              <m:t>α</m:t>
                            </m:r>
                          </m:e>
                          <m:sup>
                            <m:r>
                              <a:rPr lang="zh-TW" altLang="en-US" b="0" i="0" smtClean="0">
                                <a:latin typeface="Cambria Math"/>
                                <a:ea typeface="標楷體" pitchFamily="65" charset="-120"/>
                                <a:cs typeface="Times New Roman" pitchFamily="18" charset="0"/>
                              </a:rPr>
                              <m:t>∗</m:t>
                            </m:r>
                            <m:r>
                              <a:rPr lang="en-US" altLang="zh-TW" b="0" i="0" smtClean="0">
                                <a:latin typeface="Cambria Math"/>
                                <a:ea typeface="標楷體" pitchFamily="65" charset="-12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B</m:t>
                        </m:r>
                        <m:r>
                          <a:rPr lang="en-US" altLang="zh-TW" b="0" i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b</m:t>
                        </m:r>
                      </m:e>
                    </m:d>
                    <m:r>
                      <a:rPr lang="zh-TW" altLang="en-US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，</m:t>
                    </m:r>
                    <m:r>
                      <a:rPr lang="zh-TW" altLang="en-US" i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其中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給定</a:t>
                </a:r>
                <a:r>
                  <a:rPr lang="el-GR" altLang="zh-TW" dirty="0" smtClean="0"/>
                  <a:t>β</a:t>
                </a:r>
                <a:r>
                  <a:rPr lang="en-US" altLang="zh-TW" dirty="0" smtClean="0"/>
                  <a:t>=B-b</a:t>
                </a:r>
                <a:r>
                  <a:rPr lang="zh-TW" altLang="en-US" dirty="0" smtClean="0"/>
                  <a:t>下的最適轉換比例</a:t>
                </a:r>
                <a:r>
                  <a:rPr lang="en-US" altLang="zh-TW" dirty="0" smtClean="0"/>
                  <a:t>)</a:t>
                </a:r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514350" indent="-514350">
                  <a:buFont typeface="+mj-lt"/>
                  <a:buAutoNum type="arabicPeriod" startAt="5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0" dirty="0">
                        <a:latin typeface="Cambria Math"/>
                        <a:ea typeface="Cambria Math"/>
                      </a:rPr>
                      <m:t>&gt;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  <a:ea typeface="Cambria Math"/>
                      </a:rPr>
                      <m:t>a</m:t>
                    </m:r>
                  </m:oMath>
                </a14:m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/>
                        <a:ea typeface="Cambria Math"/>
                      </a:rPr>
                      <m:t>0≤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b</m:t>
                    </m:r>
                  </m:oMath>
                </a14:m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b="0" dirty="0" smtClean="0">
                    <a:ea typeface="Cambria Math"/>
                    <a:cs typeface="Times New Roman" pitchFamily="18" charset="0"/>
                  </a:rPr>
                  <a:t>    則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 smtClean="0"/>
                  <a:t> 為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(</a:t>
                </a:r>
                <a:r>
                  <a:rPr lang="zh-TW" altLang="en-US" dirty="0" smtClean="0">
                    <a:cs typeface="Times New Roman" pitchFamily="18" charset="0"/>
                  </a:rPr>
                  <a:t>因為 </a:t>
                </a:r>
                <a:r>
                  <a:rPr lang="en-US" altLang="zh-TW" dirty="0" smtClean="0">
                    <a:cs typeface="Times New Roman" pitchFamily="18" charset="0"/>
                  </a:rPr>
                  <a:t>holder1</a:t>
                </a:r>
                <a:r>
                  <a:rPr lang="zh-TW" altLang="en-US" dirty="0" smtClean="0">
                    <a:cs typeface="Times New Roman" pitchFamily="18" charset="0"/>
                  </a:rPr>
                  <a:t>手中只持</a:t>
                </a:r>
                <a:r>
                  <a:rPr lang="en-US" altLang="zh-TW" dirty="0" smtClean="0">
                    <a:cs typeface="Times New Roman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a</m:t>
                    </m:r>
                    <m:r>
                      <a:rPr lang="zh-TW" altLang="en-US" b="0" i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，</m:t>
                    </m:r>
                    <m:r>
                      <a:rPr lang="zh-TW" altLang="en-US" i="0">
                        <a:latin typeface="Cambria Math"/>
                        <a:ea typeface="Cambria Math"/>
                        <a:cs typeface="Times New Roman" pitchFamily="18" charset="0"/>
                      </a:rPr>
                      <m:t>所以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α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 smtClean="0"/>
                      <m:t>)</m:t>
                    </m:r>
                  </m:oMath>
                </a14:m>
                <a:r>
                  <a:rPr lang="zh-TW" altLang="en-US" dirty="0" smtClean="0"/>
                  <a:t>並不可以當作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Nash Equilibrium Point</a:t>
                </a:r>
                <a:r>
                  <a:rPr lang="zh-TW" altLang="en-US" dirty="0" smtClean="0"/>
                  <a:t> ，所以  </a:t>
                </a:r>
                <a:r>
                  <a:rPr lang="en-US" altLang="zh-TW" dirty="0" smtClean="0"/>
                  <a:t>Nash Equilibrium Point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b="0" dirty="0"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en-US" altLang="zh-TW" b="0" dirty="0" smtClean="0">
                    <a:ea typeface="標楷體" pitchFamily="65" charset="-12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∗∗</m:t>
                        </m:r>
                      </m:sup>
                    </m:sSup>
                    <m:r>
                      <a:rPr lang="en-US" altLang="zh-TW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)</m:t>
                    </m:r>
                    <m:r>
                      <a:rPr lang="zh-TW" altLang="en-US" b="0" i="0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，</m:t>
                    </m:r>
                    <m:r>
                      <a:rPr lang="zh-TW" altLang="en-US" i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其中</m:t>
                    </m:r>
                    <m:sSup>
                      <m:sSupPr>
                        <m:ctrlPr>
                          <a:rPr lang="en-US" altLang="zh-TW" i="1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β</m:t>
                        </m:r>
                      </m:e>
                      <m:sup>
                        <m:r>
                          <a:rPr lang="zh-TW" altLang="en-US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  <m:r>
                          <a:rPr lang="en-US" altLang="zh-TW" b="0" i="0" smtClean="0">
                            <a:latin typeface="Cambria Math"/>
                            <a:ea typeface="標楷體" pitchFamily="65" charset="-12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給定</a:t>
                </a:r>
                <a:r>
                  <a:rPr lang="el-GR" altLang="zh-TW" dirty="0"/>
                  <a:t>α</a:t>
                </a:r>
                <a:r>
                  <a:rPr lang="en-US" altLang="zh-TW" dirty="0" smtClean="0"/>
                  <a:t>=A-a</a:t>
                </a:r>
                <a:r>
                  <a:rPr lang="zh-TW" altLang="en-US" dirty="0" smtClean="0"/>
                  <a:t>下的最適轉換比例</a:t>
                </a:r>
                <a:r>
                  <a:rPr lang="en-US" altLang="zh-TW" dirty="0" smtClean="0"/>
                  <a:t>)</a:t>
                </a:r>
                <a:endParaRPr lang="en-US" altLang="zh-TW" b="0" dirty="0" smtClean="0">
                  <a:ea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所以我們</a:t>
                </a:r>
                <a:r>
                  <a:rPr lang="zh-TW" altLang="en-US" dirty="0" smtClean="0"/>
                  <a:t>可以知道，到期日的</a:t>
                </a:r>
                <a:r>
                  <a:rPr lang="en-US" altLang="zh-TW" dirty="0" smtClean="0"/>
                  <a:t>Nash Equilibrium Point </a:t>
                </a:r>
                <a:r>
                  <a:rPr lang="zh-TW" altLang="en-US" dirty="0" smtClean="0"/>
                  <a:t>存在且是唯一點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695" b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66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743</Words>
  <Application>Microsoft Office PowerPoint</Application>
  <PresentationFormat>如螢幕大小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證明：到期日的 Nash Equilibrium Point  存在且是唯一點</vt:lpstr>
      <vt:lpstr>已知</vt:lpstr>
      <vt:lpstr>已知</vt:lpstr>
      <vt:lpstr>假設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證明：到期日的Nash Equilibrium Point 是唯一點</dc:title>
  <dc:creator>0153945</dc:creator>
  <cp:lastModifiedBy>0153945</cp:lastModifiedBy>
  <cp:revision>9</cp:revision>
  <dcterms:created xsi:type="dcterms:W3CDTF">2013-05-18T14:54:05Z</dcterms:created>
  <dcterms:modified xsi:type="dcterms:W3CDTF">2013-05-24T14:23:56Z</dcterms:modified>
</cp:coreProperties>
</file>